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Muli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Muli Regular"/>
      <p:regular r:id="rId40"/>
      <p:bold r:id="rId41"/>
      <p:italic r:id="rId42"/>
      <p:boldItalic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Poppins Light"/>
      <p:regular r:id="rId52"/>
      <p:bold r:id="rId53"/>
      <p:italic r:id="rId54"/>
      <p:boldItalic r:id="rId55"/>
    </p:embeddedFont>
    <p:embeddedFont>
      <p:font typeface="Maven Pro"/>
      <p:regular r:id="rId56"/>
      <p:bold r:id="rId57"/>
    </p:embeddedFont>
    <p:embeddedFont>
      <p:font typeface="Montserrat Light"/>
      <p:regular r:id="rId58"/>
      <p:bold r:id="rId59"/>
      <p:italic r:id="rId60"/>
      <p:boldItalic r:id="rId61"/>
    </p:embeddedFont>
    <p:embeddedFont>
      <p:font typeface="Comfortaa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Regular-regular.fntdata"/><Relationship Id="rId42" Type="http://schemas.openxmlformats.org/officeDocument/2006/relationships/font" Target="fonts/MuliRegular-italic.fntdata"/><Relationship Id="rId41" Type="http://schemas.openxmlformats.org/officeDocument/2006/relationships/font" Target="fonts/MuliRegular-bold.fntdata"/><Relationship Id="rId44" Type="http://schemas.openxmlformats.org/officeDocument/2006/relationships/font" Target="fonts/Poppins-regular.fntdata"/><Relationship Id="rId43" Type="http://schemas.openxmlformats.org/officeDocument/2006/relationships/font" Target="fonts/MuliRegular-boldItalic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Montserrat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Montserra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Muli-bold.fntdata"/><Relationship Id="rId32" Type="http://schemas.openxmlformats.org/officeDocument/2006/relationships/font" Target="fonts/Muli-regular.fntdata"/><Relationship Id="rId35" Type="http://schemas.openxmlformats.org/officeDocument/2006/relationships/font" Target="fonts/Muli-boldItalic.fntdata"/><Relationship Id="rId34" Type="http://schemas.openxmlformats.org/officeDocument/2006/relationships/font" Target="fonts/Muli-italic.fntdata"/><Relationship Id="rId37" Type="http://schemas.openxmlformats.org/officeDocument/2006/relationships/font" Target="fonts/Nunito-bold.fntdata"/><Relationship Id="rId36" Type="http://schemas.openxmlformats.org/officeDocument/2006/relationships/font" Target="fonts/Nunito-regular.fntdata"/><Relationship Id="rId39" Type="http://schemas.openxmlformats.org/officeDocument/2006/relationships/font" Target="fonts/Nunito-boldItalic.fntdata"/><Relationship Id="rId38" Type="http://schemas.openxmlformats.org/officeDocument/2006/relationships/font" Target="fonts/Nunito-italic.fntdata"/><Relationship Id="rId62" Type="http://schemas.openxmlformats.org/officeDocument/2006/relationships/font" Target="fonts/Comfortaa-regular.fntdata"/><Relationship Id="rId61" Type="http://schemas.openxmlformats.org/officeDocument/2006/relationships/font" Target="fonts/MontserratLight-boldItalic.fntdata"/><Relationship Id="rId20" Type="http://schemas.openxmlformats.org/officeDocument/2006/relationships/slide" Target="slides/slide13.xml"/><Relationship Id="rId63" Type="http://schemas.openxmlformats.org/officeDocument/2006/relationships/font" Target="fonts/Comfortaa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MontserratLigh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PoppinsLight-bold.fntdata"/><Relationship Id="rId52" Type="http://schemas.openxmlformats.org/officeDocument/2006/relationships/font" Target="fonts/PoppinsLight-regular.fntdata"/><Relationship Id="rId11" Type="http://schemas.openxmlformats.org/officeDocument/2006/relationships/slide" Target="slides/slide4.xml"/><Relationship Id="rId55" Type="http://schemas.openxmlformats.org/officeDocument/2006/relationships/font" Target="fonts/Poppins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PoppinsLight-italic.fntdata"/><Relationship Id="rId13" Type="http://schemas.openxmlformats.org/officeDocument/2006/relationships/slide" Target="slides/slide6.xml"/><Relationship Id="rId57" Type="http://schemas.openxmlformats.org/officeDocument/2006/relationships/font" Target="fonts/MavenPro-bold.fntdata"/><Relationship Id="rId12" Type="http://schemas.openxmlformats.org/officeDocument/2006/relationships/slide" Target="slides/slide5.xml"/><Relationship Id="rId56" Type="http://schemas.openxmlformats.org/officeDocument/2006/relationships/font" Target="fonts/MavenPro-regular.fntdata"/><Relationship Id="rId15" Type="http://schemas.openxmlformats.org/officeDocument/2006/relationships/slide" Target="slides/slide8.xml"/><Relationship Id="rId59" Type="http://schemas.openxmlformats.org/officeDocument/2006/relationships/font" Target="fonts/MontserratLigh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Ligh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46513f7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46513f7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47fa34701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647fa3470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47fa34701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47fa3470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647fa3470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647fa3470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647fa34701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647fa34701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47fa34701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47fa34701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47fa34701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47fa34701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46513f78c_0_13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46513f78c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647fa3470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647fa3470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647fa3470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647fa3470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47fa3470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47fa3470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46513f78c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46513f7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646513f78c_0_2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646513f78c_0_2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646513f78c_0_2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646513f78c_0_2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647fa34701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647fa3470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647fa34701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647fa34701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47fa34701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47fa34701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646513f78c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646513f7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646513f78c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646513f7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46513f78c_0_9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46513f78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steering / fixed wheels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46513f78c_0_9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46513f78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JK … SKIP TO NEXT SLIDE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46513f78c_0_9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46513f78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46513f78c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646513f78c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46513f78c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46513f78c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60" name="Google Shape;60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64" name="Google Shape;64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68" name="Google Shape;68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72" name="Google Shape;7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76" name="Google Shape;7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85" name="Google Shape;85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89" name="Google Shape;8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26" name="Google Shape;126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31" name="Google Shape;131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135" name="Google Shape;135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57" name="Google Shape;157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1" name="Google Shape;16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6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76" name="Google Shape;176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26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78" name="Google Shape;178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0" name="Google Shape;180;p26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81" name="Google Shape;181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3" name="Google Shape;183;p26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84" name="Google Shape;184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oogle Shape;186;p26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187" name="Google Shape;187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1" name="Google Shape;191;p26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192" name="Google Shape;192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6" name="Google Shape;196;p26"/>
          <p:cNvSpPr txBox="1"/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7" name="Google Shape;197;p26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198" name="Google Shape;198;p26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199" name="Google Shape;199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1" name="Google Shape;201;p26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02" name="Google Shape;202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" name="Google Shape;203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4" name="Google Shape;204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7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207" name="Google Shape;207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7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209" name="Google Shape;209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1" name="Google Shape;211;p27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212" name="Google Shape;212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4" name="Google Shape;214;p27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215" name="Google Shape;215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7" name="Google Shape;217;p27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18" name="Google Shape;218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2" name="Google Shape;222;p27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23" name="Google Shape;223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226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228" name="Google Shape;228;p27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229" name="Google Shape;229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1" name="Google Shape;231;p27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32" name="Google Shape;232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4" name="Google Shape;234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7"/>
          <p:cNvSpPr txBox="1"/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6" name="Google Shape;236;p27"/>
          <p:cNvSpPr txBox="1"/>
          <p:nvPr>
            <p:ph idx="1" type="subTitle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8"/>
          <p:cNvGrpSpPr/>
          <p:nvPr/>
        </p:nvGrpSpPr>
        <p:grpSpPr>
          <a:xfrm>
            <a:off x="4364072" y="-3213"/>
            <a:ext cx="4779928" cy="2524130"/>
            <a:chOff x="4364072" y="-3213"/>
            <a:chExt cx="4779928" cy="2524130"/>
          </a:xfrm>
        </p:grpSpPr>
        <p:pic>
          <p:nvPicPr>
            <p:cNvPr id="239" name="Google Shape;239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Google Shape;240;p28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241" name="Google Shape;241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3" name="Google Shape;243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4" name="Google Shape;244;p28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245" name="Google Shape;24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8" name="Google Shape;248;p28"/>
            <p:cNvGrpSpPr/>
            <p:nvPr/>
          </p:nvGrpSpPr>
          <p:grpSpPr>
            <a:xfrm flipH="1">
              <a:off x="4364072" y="396118"/>
              <a:ext cx="4381556" cy="520699"/>
              <a:chOff x="0" y="0"/>
              <a:chExt cx="7545300" cy="896675"/>
            </a:xfrm>
          </p:grpSpPr>
          <p:pic>
            <p:nvPicPr>
              <p:cNvPr id="249" name="Google Shape;249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3" name="Google Shape;253;p28"/>
            <p:cNvGrpSpPr/>
            <p:nvPr/>
          </p:nvGrpSpPr>
          <p:grpSpPr>
            <a:xfrm flipH="1">
              <a:off x="4762444" y="-3213"/>
              <a:ext cx="4381556" cy="520699"/>
              <a:chOff x="0" y="0"/>
              <a:chExt cx="7545300" cy="896675"/>
            </a:xfrm>
          </p:grpSpPr>
          <p:pic>
            <p:nvPicPr>
              <p:cNvPr id="254" name="Google Shape;254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8" name="Google Shape;258;p28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259" name="Google Shape;259;p28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260" name="Google Shape;260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4" name="Google Shape;264;p28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265" name="Google Shape;26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8" name="Google Shape;268;p28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269" name="Google Shape;269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" name="Google Shape;270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2" name="Google Shape;272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3" name="Google Shape;273;p28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274" name="Google Shape;274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6" name="Google Shape;276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28"/>
          <p:cNvSpPr txBox="1"/>
          <p:nvPr>
            <p:ph idx="1" type="body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" name="Google Shape;278;p2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9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81" name="Google Shape;281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3" name="Google Shape;283;p29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84" name="Google Shape;284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" name="Google Shape;286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7" name="Google Shape;287;p29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88" name="Google Shape;288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2" name="Google Shape;292;p29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93" name="Google Shape;293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7" name="Google Shape;297;p29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98" name="Google Shape;298;p29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99" name="Google Shape;299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1" name="Google Shape;301;p29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302" name="Google Shape;302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4" name="Google Shape;30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29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6" name="Google Shape;306;p29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307" name="Google Shape;307;p29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0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310" name="Google Shape;310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" name="Google Shape;312;p30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313" name="Google Shape;313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6" name="Google Shape;316;p30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317" name="Google Shape;317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1" name="Google Shape;321;p30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322" name="Google Shape;322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26" name="Google Shape;326;p30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327" name="Google Shape;327;p30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328" name="Google Shape;328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0" name="Google Shape;330;p30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331" name="Google Shape;331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3" name="Google Shape;333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30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5" name="Google Shape;335;p30"/>
          <p:cNvSpPr txBox="1"/>
          <p:nvPr>
            <p:ph idx="1" type="body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336" name="Google Shape;336;p30"/>
          <p:cNvSpPr txBox="1"/>
          <p:nvPr>
            <p:ph idx="2" type="body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/>
        </p:txBody>
      </p:sp>
      <p:sp>
        <p:nvSpPr>
          <p:cNvPr id="337" name="Google Shape;337;p30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1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340" name="Google Shape;340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2" name="Google Shape;342;p31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343" name="Google Shape;343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6" name="Google Shape;346;p31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347" name="Google Shape;347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1" name="Google Shape;351;p31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352" name="Google Shape;352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6" name="Google Shape;356;p31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357" name="Google Shape;357;p31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358" name="Google Shape;358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9" name="Google Shape;359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0" name="Google Shape;360;p31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361" name="Google Shape;361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" name="Google Shape;362;p3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3" name="Google Shape;363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31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5" name="Google Shape;365;p31"/>
          <p:cNvSpPr txBox="1"/>
          <p:nvPr>
            <p:ph idx="1" type="body"/>
          </p:nvPr>
        </p:nvSpPr>
        <p:spPr>
          <a:xfrm>
            <a:off x="776450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366" name="Google Shape;366;p31"/>
          <p:cNvSpPr txBox="1"/>
          <p:nvPr>
            <p:ph idx="2" type="body"/>
          </p:nvPr>
        </p:nvSpPr>
        <p:spPr>
          <a:xfrm>
            <a:off x="3376062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367" name="Google Shape;367;p31"/>
          <p:cNvSpPr txBox="1"/>
          <p:nvPr>
            <p:ph idx="3" type="body"/>
          </p:nvPr>
        </p:nvSpPr>
        <p:spPr>
          <a:xfrm>
            <a:off x="5975674" y="1524375"/>
            <a:ext cx="2327700" cy="30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/>
        </p:txBody>
      </p:sp>
      <p:sp>
        <p:nvSpPr>
          <p:cNvPr id="368" name="Google Shape;368;p31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2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371" name="Google Shape;371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2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374" name="Google Shape;374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" name="Google Shape;376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7" name="Google Shape;377;p32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378" name="Google Shape;378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9" name="Google Shape;379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" name="Google Shape;380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1" name="Google Shape;381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32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383" name="Google Shape;383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7" name="Google Shape;387;p32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388" name="Google Shape;388;p32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389" name="Google Shape;389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1" name="Google Shape;391;p32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392" name="Google Shape;392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3" name="Google Shape;393;p3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4" name="Google Shape;394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32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6" name="Google Shape;396;p32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3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399" name="Google Shape;399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1" name="Google Shape;401;p33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402" name="Google Shape;402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" name="Google Shape;403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" name="Google Shape;404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5" name="Google Shape;405;p33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406" name="Google Shape;406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" name="Google Shape;407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8" name="Google Shape;408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" name="Google Shape;409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0" name="Google Shape;410;p33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411" name="Google Shape;411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Google Shape;413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15" name="Google Shape;415;p33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416" name="Google Shape;416;p33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417" name="Google Shape;417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9" name="Google Shape;419;p33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420" name="Google Shape;420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" name="Google Shape;421;p3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2" name="Google Shape;422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33"/>
          <p:cNvSpPr txBox="1"/>
          <p:nvPr>
            <p:ph idx="1" type="body"/>
          </p:nvPr>
        </p:nvSpPr>
        <p:spPr>
          <a:xfrm>
            <a:off x="1288075" y="3945179"/>
            <a:ext cx="6483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24" name="Google Shape;424;p33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ig emboss" type="blank">
  <p:cSld name="BLANK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7" name="Google Shape;427;p34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428" name="Google Shape;428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p34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433" name="Google Shape;433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35" name="Google Shape;435;p34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436" name="Google Shape;436;p34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437" name="Google Shape;437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0" name="Google Shape;440;p34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441" name="Google Shape;441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3" name="Google Shape;44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6" name="Google Shape;446;p35"/>
          <p:cNvGrpSpPr/>
          <p:nvPr/>
        </p:nvGrpSpPr>
        <p:grpSpPr>
          <a:xfrm>
            <a:off x="-4" y="2743188"/>
            <a:ext cx="3186606" cy="2524130"/>
            <a:chOff x="4364071" y="-3213"/>
            <a:chExt cx="3186606" cy="2524130"/>
          </a:xfrm>
        </p:grpSpPr>
        <p:grpSp>
          <p:nvGrpSpPr>
            <p:cNvPr id="447" name="Google Shape;447;p35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448" name="Google Shape;448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" name="Google Shape;449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1" name="Google Shape;451;p35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452" name="Google Shape;452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4" name="Google Shape;454;p35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455" name="Google Shape;455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7" name="Google Shape;457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35"/>
          <p:cNvGrpSpPr/>
          <p:nvPr/>
        </p:nvGrpSpPr>
        <p:grpSpPr>
          <a:xfrm>
            <a:off x="5957394" y="-3213"/>
            <a:ext cx="3186606" cy="2124799"/>
            <a:chOff x="5957394" y="-3213"/>
            <a:chExt cx="3186606" cy="2124799"/>
          </a:xfrm>
        </p:grpSpPr>
        <p:grpSp>
          <p:nvGrpSpPr>
            <p:cNvPr id="461" name="Google Shape;461;p35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462" name="Google Shape;462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5" name="Google Shape;465;p35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466" name="Google Shape;466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" name="Google Shape;467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8" name="Google Shape;468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9" name="Google Shape;469;p35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470" name="Google Shape;470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3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4" name="Google Shape;474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8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9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6" name="Google Shape;486;p39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0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indent="-431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490" name="Google Shape;490;p40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1" name="Google Shape;491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95" name="Google Shape;495;p41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96" name="Google Shape;496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mask">
  <p:cSld name="TITLE_AND_BODY_1">
    <p:bg>
      <p:bgPr>
        <a:solidFill>
          <a:srgbClr val="A7D86D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42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499" name="Google Shape;499;p42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42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2" name="Google Shape;502;p42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03" name="Google Shape;503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7" name="Google Shape;507;p43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8" name="Google Shape;508;p43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9" name="Google Shape;509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4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12" name="Google Shape;512;p44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3" name="Google Shape;513;p44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4" name="Google Shape;514;p44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5" name="Google Shape;515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19" name="Google Shape;519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22" name="Google Shape;522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525" name="Google Shape;525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" name="Google Shape;535;p5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536" name="Google Shape;536;p5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5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5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541" name="Google Shape;541;p5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5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545" name="Google Shape;545;p5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5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49" name="Google Shape;549;p5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accent6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51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556" name="Google Shape;556;p51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51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560" name="Google Shape;560;p51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51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564" name="Google Shape;564;p5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51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568" name="Google Shape;568;p5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51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572" name="Google Shape;572;p5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51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576" name="Google Shape;576;p5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7" name="Google Shape;577;p5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bg>
      <p:bgPr>
        <a:solidFill>
          <a:schemeClr val="accent6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5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584" name="Google Shape;584;p5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5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588" name="Google Shape;588;p5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5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592" name="Google Shape;592;p5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5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596" name="Google Shape;596;p5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5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600" name="Google Shape;600;p5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5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604" name="Google Shape;604;p5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5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55600" lvl="1" marL="9144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55600" lvl="2" marL="13716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55600" lvl="3" marL="18288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55600" lvl="4" marL="22860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55600" lvl="5" marL="27432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55600" lvl="6" marL="32004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55600" lvl="7" marL="36576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55600" lvl="8" marL="41148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92003" y="119700"/>
            <a:ext cx="1037273" cy="393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7" name="Google Shape;477;p37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478" name="Google Shape;478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3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92003" y="119700"/>
            <a:ext cx="1037273" cy="393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en.wikipedia.org/wiki/Robot" TargetMode="External"/><Relationship Id="rId5" Type="http://schemas.openxmlformats.org/officeDocument/2006/relationships/hyperlink" Target="https://en.wikipedia.org/wiki/Whee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1" name="Google Shape;6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963" y="1681802"/>
            <a:ext cx="4616673" cy="175177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>
            <p:ph idx="4294967295" type="ctrTitle"/>
          </p:nvPr>
        </p:nvSpPr>
        <p:spPr>
          <a:xfrm>
            <a:off x="-159100" y="1092500"/>
            <a:ext cx="5391000" cy="29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00AEFF"/>
                </a:solidFill>
              </a:rPr>
              <a:t>RAS</a:t>
            </a:r>
            <a:endParaRPr sz="140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00AEFF"/>
                </a:solidFill>
              </a:rPr>
              <a:t>2nd</a:t>
            </a:r>
            <a:endParaRPr sz="140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00AEFF"/>
                </a:solidFill>
              </a:rPr>
              <a:t>WS</a:t>
            </a:r>
            <a:endParaRPr sz="14000">
              <a:solidFill>
                <a:srgbClr val="00AE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62"/>
          <p:cNvSpPr txBox="1"/>
          <p:nvPr>
            <p:ph idx="4294967295" type="title"/>
          </p:nvPr>
        </p:nvSpPr>
        <p:spPr>
          <a:xfrm>
            <a:off x="457050" y="1044175"/>
            <a:ext cx="6629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Arduino</a:t>
            </a:r>
            <a:endParaRPr sz="5400"/>
          </a:p>
        </p:txBody>
      </p:sp>
      <p:sp>
        <p:nvSpPr>
          <p:cNvPr id="675" name="Google Shape;675;p62"/>
          <p:cNvSpPr txBox="1"/>
          <p:nvPr>
            <p:ph idx="4294967295" type="subTitle"/>
          </p:nvPr>
        </p:nvSpPr>
        <p:spPr>
          <a:xfrm>
            <a:off x="457050" y="2049475"/>
            <a:ext cx="41442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Arduino is an open-source platform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Arduino IDE (Integrated Development Environment)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058300"/>
            <a:ext cx="4144051" cy="29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63"/>
          <p:cNvSpPr txBox="1"/>
          <p:nvPr>
            <p:ph idx="4294967295" type="title"/>
          </p:nvPr>
        </p:nvSpPr>
        <p:spPr>
          <a:xfrm>
            <a:off x="457050" y="1044175"/>
            <a:ext cx="6629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Arduino</a:t>
            </a:r>
            <a:endParaRPr sz="5400"/>
          </a:p>
        </p:txBody>
      </p:sp>
      <p:sp>
        <p:nvSpPr>
          <p:cNvPr id="683" name="Google Shape;683;p63"/>
          <p:cNvSpPr txBox="1"/>
          <p:nvPr>
            <p:ph idx="4294967295" type="subTitle"/>
          </p:nvPr>
        </p:nvSpPr>
        <p:spPr>
          <a:xfrm>
            <a:off x="457050" y="2049475"/>
            <a:ext cx="4562400" cy="13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Arduino?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Why use Arduino?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Types of arduinos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 mini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Nano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Uno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Mega</a:t>
            </a:r>
            <a:endParaRPr/>
          </a:p>
        </p:txBody>
      </p:sp>
      <p:pic>
        <p:nvPicPr>
          <p:cNvPr id="684" name="Google Shape;6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058300"/>
            <a:ext cx="4144051" cy="29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64"/>
          <p:cNvPicPr preferRelativeResize="0"/>
          <p:nvPr/>
        </p:nvPicPr>
        <p:blipFill rotWithShape="1">
          <a:blip r:embed="rId3">
            <a:alphaModFix/>
          </a:blip>
          <a:srcRect b="12719" l="0" r="0" t="15296"/>
          <a:stretch/>
        </p:blipFill>
        <p:spPr>
          <a:xfrm>
            <a:off x="1390150" y="358350"/>
            <a:ext cx="6363726" cy="45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563144" y="779631"/>
            <a:ext cx="4111986" cy="29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5"/>
          <p:cNvSpPr txBox="1"/>
          <p:nvPr>
            <p:ph type="ctrTitle"/>
          </p:nvPr>
        </p:nvSpPr>
        <p:spPr>
          <a:xfrm>
            <a:off x="155250" y="0"/>
            <a:ext cx="8833500" cy="11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PWM-PULSE WIDTH MODULATION</a:t>
            </a:r>
            <a:endParaRPr sz="4500"/>
          </a:p>
        </p:txBody>
      </p:sp>
      <p:sp>
        <p:nvSpPr>
          <p:cNvPr id="696" name="Google Shape;696;p65"/>
          <p:cNvSpPr txBox="1"/>
          <p:nvPr/>
        </p:nvSpPr>
        <p:spPr>
          <a:xfrm>
            <a:off x="357625" y="1403700"/>
            <a:ext cx="602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uli"/>
              <a:buChar char="●"/>
            </a:pPr>
            <a:r>
              <a:rPr b="1" lang="en" sz="2000">
                <a:latin typeface="Muli"/>
                <a:ea typeface="Muli"/>
                <a:cs typeface="Muli"/>
                <a:sym typeface="Muli"/>
              </a:rPr>
              <a:t>PWM IS DONE TO CHANGE THE AVERAGE VALUE OF VOLTAGE GIVEN IN A CIRCUIT.</a:t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uli"/>
              <a:buChar char="●"/>
            </a:pPr>
            <a:r>
              <a:rPr b="1" lang="en" sz="2000">
                <a:latin typeface="Muli"/>
                <a:ea typeface="Muli"/>
                <a:cs typeface="Muli"/>
                <a:sym typeface="Muli"/>
              </a:rPr>
              <a:t>DUTY CYCLE: FRACTION OF A PERIOD IN</a:t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uli"/>
                <a:ea typeface="Muli"/>
                <a:cs typeface="Muli"/>
                <a:sym typeface="Muli"/>
              </a:rPr>
              <a:t>WHICH A SYSTEM IS IN ACTIVE STATE.</a:t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uli"/>
              <a:buChar char="●"/>
            </a:pPr>
            <a:r>
              <a:rPr b="1" lang="en" sz="2000">
                <a:latin typeface="Muli"/>
                <a:ea typeface="Muli"/>
                <a:cs typeface="Muli"/>
                <a:sym typeface="Muli"/>
              </a:rPr>
              <a:t>EXPRESSED OR DEPICTED AS A </a:t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uli"/>
                <a:ea typeface="Muli"/>
                <a:cs typeface="Muli"/>
                <a:sym typeface="Muli"/>
              </a:rPr>
              <a:t>       SQUARE WAVE.</a:t>
            </a:r>
            <a:endParaRPr b="1" sz="2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42699"/>
            <a:ext cx="7412200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6"/>
          <p:cNvSpPr txBox="1"/>
          <p:nvPr>
            <p:ph type="title"/>
          </p:nvPr>
        </p:nvSpPr>
        <p:spPr>
          <a:xfrm>
            <a:off x="457213" y="537625"/>
            <a:ext cx="81432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changing the Pulse Width, we can change the average value of the Voltage in a circuit!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175" y="857400"/>
            <a:ext cx="7090825" cy="41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7"/>
          <p:cNvSpPr txBox="1"/>
          <p:nvPr/>
        </p:nvSpPr>
        <p:spPr>
          <a:xfrm>
            <a:off x="533500" y="0"/>
            <a:ext cx="734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93C47D"/>
                </a:solidFill>
                <a:latin typeface="Muli"/>
                <a:ea typeface="Muli"/>
                <a:cs typeface="Muli"/>
                <a:sym typeface="Muli"/>
              </a:rPr>
              <a:t>DUTY CYCLES</a:t>
            </a:r>
            <a:endParaRPr b="1" sz="5000">
              <a:solidFill>
                <a:srgbClr val="93C47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8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14" name="Google Shape;714;p68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latin typeface="Poppins"/>
                <a:ea typeface="Poppins"/>
                <a:cs typeface="Poppins"/>
                <a:sym typeface="Poppins"/>
              </a:rPr>
              <a:t>Actuators and Sensors </a:t>
            </a:r>
            <a:endParaRPr b="1" sz="6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5" name="Google Shape;715;p68"/>
          <p:cNvSpPr txBox="1"/>
          <p:nvPr/>
        </p:nvSpPr>
        <p:spPr>
          <a:xfrm>
            <a:off x="1338150" y="3403875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uli"/>
                <a:ea typeface="Muli"/>
                <a:cs typeface="Muli"/>
                <a:sym typeface="Muli"/>
              </a:rPr>
              <a:t>Let's </a:t>
            </a:r>
            <a:r>
              <a:rPr b="1" lang="en" sz="2200">
                <a:latin typeface="Muli"/>
                <a:ea typeface="Muli"/>
                <a:cs typeface="Muli"/>
                <a:sym typeface="Muli"/>
              </a:rPr>
              <a:t>get moving </a:t>
            </a:r>
            <a:endParaRPr b="1" sz="22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9"/>
          <p:cNvSpPr txBox="1"/>
          <p:nvPr>
            <p:ph type="ctrTitle"/>
          </p:nvPr>
        </p:nvSpPr>
        <p:spPr>
          <a:xfrm>
            <a:off x="276400" y="0"/>
            <a:ext cx="8371200" cy="92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WHAT IS AN ACTUATOR?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721" name="Google Shape;721;p69"/>
          <p:cNvSpPr txBox="1"/>
          <p:nvPr/>
        </p:nvSpPr>
        <p:spPr>
          <a:xfrm>
            <a:off x="256950" y="925500"/>
            <a:ext cx="86301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FORMS THE MOVING AND CONTROLLING MECHANISM FOR A SYSTEM.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➔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RECEIVES A CONTROL SIGNAL AND RESPONDS BY CONVERTING ITS ENERGY INTO MECHANICAL MOTION.</a:t>
            </a: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  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TYPES: ELECTRICAL ACTUATORS, HYDRAULIC ACTUATORS, MAGNETIC ACTUATORS AND MECHANICAL ACTUATORS.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2" name="Google Shape;722;p69"/>
          <p:cNvPicPr preferRelativeResize="0"/>
          <p:nvPr/>
        </p:nvPicPr>
        <p:blipFill rotWithShape="1">
          <a:blip r:embed="rId3">
            <a:alphaModFix/>
          </a:blip>
          <a:srcRect b="19437" l="0" r="0" t="22503"/>
          <a:stretch/>
        </p:blipFill>
        <p:spPr>
          <a:xfrm>
            <a:off x="652250" y="2579250"/>
            <a:ext cx="7878400" cy="25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0"/>
          <p:cNvSpPr txBox="1"/>
          <p:nvPr/>
        </p:nvSpPr>
        <p:spPr>
          <a:xfrm rot="-487">
            <a:off x="3559700" y="1395450"/>
            <a:ext cx="6356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SENSORS</a:t>
            </a:r>
            <a:endParaRPr b="1" sz="77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8" name="Google Shape;728;p70"/>
          <p:cNvPicPr preferRelativeResize="0"/>
          <p:nvPr/>
        </p:nvPicPr>
        <p:blipFill rotWithShape="1">
          <a:blip r:embed="rId3">
            <a:alphaModFix/>
          </a:blip>
          <a:srcRect b="0" l="0" r="3081" t="0"/>
          <a:stretch/>
        </p:blipFill>
        <p:spPr>
          <a:xfrm>
            <a:off x="0" y="423350"/>
            <a:ext cx="4273250" cy="44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/>
        </p:nvSpPr>
        <p:spPr>
          <a:xfrm>
            <a:off x="0" y="360500"/>
            <a:ext cx="49449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INFRARED </a:t>
            </a:r>
            <a:endParaRPr b="1" sz="7700">
              <a:solidFill>
                <a:srgbClr val="A7D8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SENSORS</a:t>
            </a:r>
            <a:endParaRPr b="1" sz="7700">
              <a:solidFill>
                <a:srgbClr val="A7D8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4" name="Google Shape;734;p71"/>
          <p:cNvPicPr preferRelativeResize="0"/>
          <p:nvPr/>
        </p:nvPicPr>
        <p:blipFill rotWithShape="1">
          <a:blip r:embed="rId3">
            <a:alphaModFix/>
          </a:blip>
          <a:srcRect b="0" l="0" r="5132" t="0"/>
          <a:stretch/>
        </p:blipFill>
        <p:spPr>
          <a:xfrm>
            <a:off x="5277263" y="430050"/>
            <a:ext cx="3866749" cy="25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71"/>
          <p:cNvPicPr preferRelativeResize="0"/>
          <p:nvPr/>
        </p:nvPicPr>
        <p:blipFill rotWithShape="1">
          <a:blip r:embed="rId4">
            <a:alphaModFix/>
          </a:blip>
          <a:srcRect b="38160" l="0" r="0" t="0"/>
          <a:stretch/>
        </p:blipFill>
        <p:spPr>
          <a:xfrm>
            <a:off x="192950" y="3021375"/>
            <a:ext cx="3991700" cy="21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71"/>
          <p:cNvPicPr preferRelativeResize="0"/>
          <p:nvPr/>
        </p:nvPicPr>
        <p:blipFill rotWithShape="1">
          <a:blip r:embed="rId5">
            <a:alphaModFix/>
          </a:blip>
          <a:srcRect b="17791" l="10166" r="8433" t="21712"/>
          <a:stretch/>
        </p:blipFill>
        <p:spPr>
          <a:xfrm>
            <a:off x="4553725" y="2418500"/>
            <a:ext cx="3486880" cy="25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54"/>
          <p:cNvSpPr txBox="1"/>
          <p:nvPr>
            <p:ph idx="4294967295" type="ctrTitle"/>
          </p:nvPr>
        </p:nvSpPr>
        <p:spPr>
          <a:xfrm>
            <a:off x="289675" y="1106550"/>
            <a:ext cx="5391000" cy="29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00AEFF"/>
                </a:solidFill>
              </a:rPr>
              <a:t>RAS</a:t>
            </a:r>
            <a:endParaRPr sz="100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00AEFF"/>
                </a:solidFill>
              </a:rPr>
              <a:t>2nd</a:t>
            </a:r>
            <a:endParaRPr sz="10000">
              <a:solidFill>
                <a:srgbClr val="00AE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00AEFF"/>
                </a:solidFill>
              </a:rPr>
              <a:t>WS</a:t>
            </a:r>
            <a:endParaRPr sz="10000">
              <a:solidFill>
                <a:srgbClr val="00AEFF"/>
              </a:solidFill>
            </a:endParaRPr>
          </a:p>
        </p:txBody>
      </p:sp>
      <p:sp>
        <p:nvSpPr>
          <p:cNvPr id="619" name="Google Shape;619;p54"/>
          <p:cNvSpPr txBox="1"/>
          <p:nvPr/>
        </p:nvSpPr>
        <p:spPr>
          <a:xfrm>
            <a:off x="4467350" y="1183050"/>
            <a:ext cx="4395300" cy="27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IN COLLABORATION WITH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uli"/>
                <a:ea typeface="Muli"/>
                <a:cs typeface="Muli"/>
                <a:sym typeface="Muli"/>
              </a:rPr>
              <a:t>Computer Society </a:t>
            </a:r>
            <a:endParaRPr b="1" sz="36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uli"/>
                <a:ea typeface="Muli"/>
                <a:cs typeface="Muli"/>
                <a:sym typeface="Muli"/>
              </a:rPr>
              <a:t>(CS)</a:t>
            </a:r>
            <a:endParaRPr b="1" sz="36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2"/>
          <p:cNvSpPr txBox="1"/>
          <p:nvPr/>
        </p:nvSpPr>
        <p:spPr>
          <a:xfrm>
            <a:off x="-103900" y="0"/>
            <a:ext cx="79881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b="1" lang="en" sz="1000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H-BRIDGE</a:t>
            </a:r>
            <a:endParaRPr b="1" sz="1000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2" name="Google Shape;742;p72"/>
          <p:cNvSpPr txBox="1"/>
          <p:nvPr/>
        </p:nvSpPr>
        <p:spPr>
          <a:xfrm>
            <a:off x="218750" y="1714950"/>
            <a:ext cx="5877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uli"/>
              <a:buChar char="❖"/>
            </a:pPr>
            <a:r>
              <a:rPr b="1" lang="en" sz="2000">
                <a:latin typeface="Muli"/>
                <a:ea typeface="Muli"/>
                <a:cs typeface="Muli"/>
                <a:sym typeface="Muli"/>
              </a:rPr>
              <a:t>SWITCHES THE POLARITY OF A VOLTAGE APPLIED TO A LOAD.</a:t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uli"/>
              <a:buChar char="❖"/>
            </a:pPr>
            <a:r>
              <a:rPr b="1" lang="en" sz="2000">
                <a:latin typeface="Muli"/>
                <a:ea typeface="Muli"/>
                <a:cs typeface="Muli"/>
                <a:sym typeface="Muli"/>
              </a:rPr>
              <a:t>PARTICULARLY USED TO REVERSE THE DIRECTION OF A MOTOR BUT CAN ALSO BE USED TO STOP THE MOTOR.</a:t>
            </a:r>
            <a:endParaRPr b="1" sz="2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51" y="1064200"/>
            <a:ext cx="7526700" cy="29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593625"/>
            <a:ext cx="4665774" cy="35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4"/>
          <p:cNvSpPr txBox="1"/>
          <p:nvPr/>
        </p:nvSpPr>
        <p:spPr>
          <a:xfrm>
            <a:off x="1230250" y="1135375"/>
            <a:ext cx="60438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54" name="Google Shape;754;p74"/>
          <p:cNvSpPr txBox="1"/>
          <p:nvPr/>
        </p:nvSpPr>
        <p:spPr>
          <a:xfrm>
            <a:off x="785775" y="-239225"/>
            <a:ext cx="7329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CHASSIS and WHEELS</a:t>
            </a:r>
            <a:endParaRPr b="1" sz="10000">
              <a:solidFill>
                <a:srgbClr val="6AA84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55" name="Google Shape;75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900" y="2023175"/>
            <a:ext cx="4665775" cy="31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050" y="707150"/>
            <a:ext cx="1880625" cy="18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5"/>
          <p:cNvSpPr txBox="1"/>
          <p:nvPr>
            <p:ph type="title"/>
          </p:nvPr>
        </p:nvSpPr>
        <p:spPr>
          <a:xfrm>
            <a:off x="468475" y="629250"/>
            <a:ext cx="7946100" cy="388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now have the knowledge required for building a LFR bot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9600">
                <a:latin typeface="Arial"/>
                <a:ea typeface="Arial"/>
                <a:cs typeface="Arial"/>
                <a:sym typeface="Arial"/>
              </a:rPr>
              <a:t>👍</a:t>
            </a:r>
            <a:endParaRPr sz="9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555325"/>
            <a:ext cx="619125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Let’s see the bot!</a:t>
            </a:r>
            <a:endParaRPr b="1" sz="10000">
              <a:solidFill>
                <a:srgbClr val="6AA84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/>
          <p:nvPr>
            <p:ph idx="4294967295" type="ctrTitle"/>
          </p:nvPr>
        </p:nvSpPr>
        <p:spPr>
          <a:xfrm>
            <a:off x="237875" y="1106550"/>
            <a:ext cx="5391000" cy="29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rgbClr val="D9D9D9"/>
                </a:solidFill>
              </a:rPr>
              <a:t>RAS</a:t>
            </a:r>
            <a:endParaRPr sz="130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rgbClr val="D9D9D9"/>
                </a:solidFill>
              </a:rPr>
              <a:t>2nd</a:t>
            </a:r>
            <a:endParaRPr sz="130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rgbClr val="D9D9D9"/>
                </a:solidFill>
              </a:rPr>
              <a:t>WS</a:t>
            </a:r>
            <a:endParaRPr sz="13000">
              <a:solidFill>
                <a:srgbClr val="D9D9D9"/>
              </a:solidFill>
            </a:endParaRPr>
          </a:p>
        </p:txBody>
      </p:sp>
      <p:sp>
        <p:nvSpPr>
          <p:cNvPr id="625" name="Google Shape;625;p55"/>
          <p:cNvSpPr txBox="1"/>
          <p:nvPr>
            <p:ph idx="4294967295" type="ctrTitle"/>
          </p:nvPr>
        </p:nvSpPr>
        <p:spPr>
          <a:xfrm>
            <a:off x="4071350" y="1596800"/>
            <a:ext cx="4791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Hello!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626" name="Google Shape;626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32" name="Google Shape;632;p56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ROBOTICS &amp; AUTOMATION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56"/>
          <p:cNvSpPr txBox="1"/>
          <p:nvPr/>
        </p:nvSpPr>
        <p:spPr>
          <a:xfrm>
            <a:off x="1338150" y="2748000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BVPIEEE</a:t>
            </a:r>
            <a:endParaRPr b="1" sz="22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Robotics and Automation Society (RAS)</a:t>
            </a:r>
            <a:endParaRPr b="1" sz="22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44000">
              <a:srgbClr val="E9EDF3">
                <a:alpha val="19607"/>
              </a:srgbClr>
            </a:gs>
            <a:gs pos="72000">
              <a:srgbClr val="E9EDF3">
                <a:alpha val="64705"/>
              </a:srgbClr>
            </a:gs>
            <a:gs pos="100000">
              <a:srgbClr val="D0D8E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7"/>
          <p:cNvSpPr txBox="1"/>
          <p:nvPr>
            <p:ph idx="12" type="sldNum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57"/>
          <p:cNvSpPr txBox="1"/>
          <p:nvPr/>
        </p:nvSpPr>
        <p:spPr>
          <a:xfrm>
            <a:off x="685800" y="135915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Differential Drive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57"/>
          <p:cNvSpPr txBox="1"/>
          <p:nvPr/>
        </p:nvSpPr>
        <p:spPr>
          <a:xfrm>
            <a:off x="1314450" y="2730750"/>
            <a:ext cx="6467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DD</a:t>
            </a:r>
            <a:endParaRPr b="1" sz="22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My First Bot</a:t>
            </a:r>
            <a:endParaRPr b="1" sz="220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8"/>
          <p:cNvSpPr txBox="1"/>
          <p:nvPr>
            <p:ph type="title"/>
          </p:nvPr>
        </p:nvSpPr>
        <p:spPr>
          <a:xfrm>
            <a:off x="467925" y="555000"/>
            <a:ext cx="31692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      </a:t>
            </a:r>
            <a:r>
              <a:rPr lang="en" sz="5400"/>
              <a:t>DD</a:t>
            </a:r>
            <a:endParaRPr sz="5400"/>
          </a:p>
        </p:txBody>
      </p:sp>
      <p:sp>
        <p:nvSpPr>
          <p:cNvPr id="646" name="Google Shape;646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58"/>
          <p:cNvPicPr preferRelativeResize="0"/>
          <p:nvPr/>
        </p:nvPicPr>
        <p:blipFill rotWithShape="1">
          <a:blip r:embed="rId3">
            <a:alphaModFix/>
          </a:blip>
          <a:srcRect b="6289" l="0" r="0" t="2958"/>
          <a:stretch/>
        </p:blipFill>
        <p:spPr>
          <a:xfrm>
            <a:off x="3637150" y="555000"/>
            <a:ext cx="5392126" cy="41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8"/>
          <p:cNvSpPr txBox="1"/>
          <p:nvPr/>
        </p:nvSpPr>
        <p:spPr>
          <a:xfrm>
            <a:off x="467925" y="1576775"/>
            <a:ext cx="30132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A differential wheeled robot is a mobile </a:t>
            </a:r>
            <a:r>
              <a:rPr b="1"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robot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 whose movement is based on two separately driven </a:t>
            </a:r>
            <a:r>
              <a:rPr b="1"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wheels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 placed on either side of the robot body.</a:t>
            </a:r>
            <a:endParaRPr b="1"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 It can thus change its direction by varying the relative rate of rotation of its wheels and hence does not require an additional steering motion.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9"/>
          <p:cNvSpPr txBox="1"/>
          <p:nvPr>
            <p:ph type="title"/>
          </p:nvPr>
        </p:nvSpPr>
        <p:spPr>
          <a:xfrm>
            <a:off x="589975" y="403425"/>
            <a:ext cx="8271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HOW DOES THE DD WORK?</a:t>
            </a:r>
            <a:endParaRPr sz="4500"/>
          </a:p>
        </p:txBody>
      </p:sp>
      <p:sp>
        <p:nvSpPr>
          <p:cNvPr id="654" name="Google Shape;654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485650"/>
            <a:ext cx="66675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"/>
          <p:cNvSpPr txBox="1"/>
          <p:nvPr/>
        </p:nvSpPr>
        <p:spPr>
          <a:xfrm>
            <a:off x="389650" y="0"/>
            <a:ext cx="77847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aven Pro"/>
                <a:ea typeface="Maven Pro"/>
                <a:cs typeface="Maven Pro"/>
                <a:sym typeface="Maven Pro"/>
              </a:rPr>
              <a:t>Double Pole Double Throw</a:t>
            </a:r>
            <a:endParaRPr sz="4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aven Pro"/>
                <a:ea typeface="Maven Pro"/>
                <a:cs typeface="Maven Pro"/>
                <a:sym typeface="Maven Pro"/>
              </a:rPr>
              <a:t>(DPDT)</a:t>
            </a:r>
            <a:endParaRPr sz="4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61" name="Google Shape;6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500" y="1420900"/>
            <a:ext cx="4978676" cy="34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25" y="1684950"/>
            <a:ext cx="3540225" cy="33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00" y="393725"/>
            <a:ext cx="2616711" cy="4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950" y="160675"/>
            <a:ext cx="5221450" cy="45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